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7"/>
  </p:notesMasterIdLst>
  <p:sldIdLst>
    <p:sldId id="259" r:id="rId4"/>
    <p:sldId id="265" r:id="rId5"/>
    <p:sldId id="260" r:id="rId6"/>
    <p:sldId id="276" r:id="rId8"/>
    <p:sldId id="278" r:id="rId9"/>
    <p:sldId id="269"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8841" autoAdjust="0"/>
  </p:normalViewPr>
  <p:slideViewPr>
    <p:cSldViewPr snapToGrid="0">
      <p:cViewPr>
        <p:scale>
          <a:sx n="75" d="100"/>
          <a:sy n="75" d="100"/>
        </p:scale>
        <p:origin x="974"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notesMaster" Target="notesMasters/notesMaster1.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A88D5F-6ED8-4C83-80C2-1C7EA827555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3B3950-5AB8-4988-B963-B7F3D6FCC94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23B3950-5AB8-4988-B963-B7F3D6FCC94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 still try to add noise to the whole part or only to the tail, and separate the dataset as train and test set, the DL can learn well.</a:t>
            </a:r>
            <a:endParaRPr lang="en-US" altLang="zh-CN" dirty="0"/>
          </a:p>
        </p:txBody>
      </p:sp>
      <p:sp>
        <p:nvSpPr>
          <p:cNvPr id="4" name="灯片编号占位符 3"/>
          <p:cNvSpPr>
            <a:spLocks noGrp="1"/>
          </p:cNvSpPr>
          <p:nvPr>
            <p:ph type="sldNum" sz="quarter" idx="5"/>
          </p:nvPr>
        </p:nvSpPr>
        <p:spPr/>
        <p:txBody>
          <a:bodyPr/>
          <a:lstStyle/>
          <a:p>
            <a:fld id="{923B3950-5AB8-4988-B963-B7F3D6FCC94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 still try to add noise to the whole part or only to the tail, and separate the dataset as train and test set, the DL can learn well.</a:t>
            </a:r>
            <a:endParaRPr lang="en-US" altLang="zh-CN" dirty="0"/>
          </a:p>
        </p:txBody>
      </p:sp>
      <p:sp>
        <p:nvSpPr>
          <p:cNvPr id="4" name="灯片编号占位符 3"/>
          <p:cNvSpPr>
            <a:spLocks noGrp="1"/>
          </p:cNvSpPr>
          <p:nvPr>
            <p:ph type="sldNum" sz="quarter" idx="5"/>
          </p:nvPr>
        </p:nvSpPr>
        <p:spPr/>
        <p:txBody>
          <a:bodyPr/>
          <a:lstStyle/>
          <a:p>
            <a:fld id="{923B3950-5AB8-4988-B963-B7F3D6FCC94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23B3950-5AB8-4988-B963-B7F3D6FCC94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83F6032-6220-4DFD-8ED0-C30F09B5AA1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44C546A-48E0-4E90-9AFB-FEBCAEAC4E6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3F6032-6220-4DFD-8ED0-C30F09B5AA1A}"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4C546A-48E0-4E90-9AFB-FEBCAEAC4E6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3F6032-6220-4DFD-8ED0-C30F09B5AA1A}"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4C546A-48E0-4E90-9AFB-FEBCAEAC4E6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802890" y="2069465"/>
            <a:ext cx="6586220" cy="1014730"/>
          </a:xfrm>
          <a:prstGeom prst="rect">
            <a:avLst/>
          </a:prstGeom>
          <a:noFill/>
        </p:spPr>
        <p:txBody>
          <a:bodyPr wrap="square" rtlCol="0">
            <a:spAutoFit/>
          </a:bodyPr>
          <a:lstStyle/>
          <a:p>
            <a:pPr algn="ctr"/>
            <a:r>
              <a:rPr lang="en-US" altLang="zh-CN" sz="6000">
                <a:latin typeface="Times New Roman" panose="02020503050405090304" charset="0"/>
                <a:cs typeface="Times New Roman" panose="02020503050405090304" charset="0"/>
              </a:rPr>
              <a:t>Progress Report</a:t>
            </a:r>
            <a:endParaRPr lang="en-US" altLang="zh-CN" sz="6000">
              <a:latin typeface="Times New Roman" panose="02020503050405090304" charset="0"/>
              <a:cs typeface="Times New Roman" panose="02020503050405090304" charset="0"/>
            </a:endParaRPr>
          </a:p>
        </p:txBody>
      </p:sp>
      <p:sp>
        <p:nvSpPr>
          <p:cNvPr id="3" name="文本框 2"/>
          <p:cNvSpPr txBox="1"/>
          <p:nvPr/>
        </p:nvSpPr>
        <p:spPr>
          <a:xfrm>
            <a:off x="4064000" y="4575810"/>
            <a:ext cx="4064000" cy="829945"/>
          </a:xfrm>
          <a:prstGeom prst="rect">
            <a:avLst/>
          </a:prstGeom>
          <a:noFill/>
        </p:spPr>
        <p:txBody>
          <a:bodyPr wrap="square" rtlCol="0">
            <a:spAutoFit/>
          </a:bodyPr>
          <a:lstStyle/>
          <a:p>
            <a:pPr algn="ctr"/>
            <a:r>
              <a:rPr lang="en-US" altLang="zh-CN" sz="2400" dirty="0" err="1">
                <a:latin typeface="Times New Roman" panose="02020503050405090304" charset="0"/>
                <a:cs typeface="Times New Roman" panose="02020503050405090304" charset="0"/>
              </a:rPr>
              <a:t>Yida</a:t>
            </a:r>
            <a:r>
              <a:rPr lang="en-US" altLang="zh-CN" sz="2400" dirty="0">
                <a:latin typeface="Times New Roman" panose="02020503050405090304" charset="0"/>
                <a:cs typeface="Times New Roman" panose="02020503050405090304" charset="0"/>
              </a:rPr>
              <a:t> Zhang</a:t>
            </a:r>
            <a:endParaRPr lang="en-US" altLang="zh-CN" sz="2400" dirty="0">
              <a:latin typeface="Times New Roman" panose="02020503050405090304" charset="0"/>
              <a:cs typeface="Times New Roman" panose="02020503050405090304" charset="0"/>
            </a:endParaRPr>
          </a:p>
          <a:p>
            <a:pPr algn="ctr"/>
            <a:r>
              <a:rPr lang="en-US" altLang="zh-CN" sz="2400" dirty="0">
                <a:latin typeface="Times New Roman" panose="02020503050405090304" charset="0"/>
                <a:cs typeface="Times New Roman" panose="02020503050405090304" charset="0"/>
              </a:rPr>
              <a:t>9/13/2024</a:t>
            </a:r>
            <a:endParaRPr lang="en-US" altLang="zh-CN" sz="2400" dirty="0">
              <a:latin typeface="Times New Roman" panose="02020503050405090304" charset="0"/>
              <a:cs typeface="Times New Roman" panose="02020503050405090304" charset="0"/>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126365" y="125730"/>
            <a:ext cx="4064000" cy="768350"/>
          </a:xfrm>
          <a:prstGeom prst="rect">
            <a:avLst/>
          </a:prstGeom>
          <a:noFill/>
        </p:spPr>
        <p:txBody>
          <a:bodyPr wrap="square" rtlCol="0">
            <a:spAutoFit/>
          </a:bodyPr>
          <a:p>
            <a:r>
              <a:rPr lang="en-US" sz="4400">
                <a:latin typeface="Times New Roman Regular" panose="02020503050405090304" charset="0"/>
                <a:cs typeface="Times New Roman Regular" panose="02020503050405090304" charset="0"/>
              </a:rPr>
              <a:t>Outline</a:t>
            </a:r>
            <a:endParaRPr lang="en-US" sz="4400">
              <a:latin typeface="Times New Roman Regular" panose="02020503050405090304" charset="0"/>
              <a:cs typeface="Times New Roman Regular" panose="02020503050405090304" charset="0"/>
            </a:endParaRPr>
          </a:p>
        </p:txBody>
      </p:sp>
      <p:sp>
        <p:nvSpPr>
          <p:cNvPr id="5" name="Text Box 4"/>
          <p:cNvSpPr txBox="1"/>
          <p:nvPr/>
        </p:nvSpPr>
        <p:spPr>
          <a:xfrm>
            <a:off x="930275" y="3081020"/>
            <a:ext cx="6582410" cy="645160"/>
          </a:xfrm>
          <a:prstGeom prst="rect">
            <a:avLst/>
          </a:prstGeom>
          <a:noFill/>
        </p:spPr>
        <p:txBody>
          <a:bodyPr wrap="square" rtlCol="0">
            <a:spAutoFit/>
          </a:bodyPr>
          <a:p>
            <a:pPr marL="342900" indent="-342900" fontAlgn="auto">
              <a:lnSpc>
                <a:spcPct val="150000"/>
              </a:lnSpc>
              <a:buFont typeface="Arial" panose="020B0604020202090204" pitchFamily="34" charset="0"/>
              <a:buChar char="•"/>
            </a:pPr>
            <a:r>
              <a:rPr lang="en-US" sz="2400">
                <a:latin typeface="Times New Roman Regular" panose="02020503050405090304" charset="0"/>
                <a:cs typeface="Times New Roman Regular" panose="02020503050405090304" charset="0"/>
              </a:rPr>
              <a:t>Dataset generation</a:t>
            </a:r>
            <a:endParaRPr lang="en-US" sz="2400">
              <a:latin typeface="Times New Roman Regular" panose="02020503050405090304" charset="0"/>
              <a:cs typeface="Times New Roman Regular" panose="02020503050405090304" charset="0"/>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Box 9"/>
          <p:cNvSpPr txBox="1"/>
          <p:nvPr/>
        </p:nvSpPr>
        <p:spPr>
          <a:xfrm>
            <a:off x="104775" y="114300"/>
            <a:ext cx="6626860" cy="583565"/>
          </a:xfrm>
          <a:prstGeom prst="rect">
            <a:avLst/>
          </a:prstGeom>
          <a:noFill/>
        </p:spPr>
        <p:txBody>
          <a:bodyPr wrap="square" rtlCol="0">
            <a:spAutoFit/>
          </a:bodyPr>
          <a:p>
            <a:r>
              <a:rPr lang="en-US" sz="3200">
                <a:latin typeface="Times New Roman Regular" panose="02020503050405090304" charset="0"/>
                <a:cs typeface="Times New Roman Regular" panose="02020503050405090304" charset="0"/>
                <a:sym typeface="+mn-ea"/>
              </a:rPr>
              <a:t>Train and Test dataset separation</a:t>
            </a:r>
            <a:endParaRPr lang="en-US" sz="3200"/>
          </a:p>
        </p:txBody>
      </p:sp>
      <p:pic>
        <p:nvPicPr>
          <p:cNvPr id="2" name="Picture 1" descr="Screenshot 2024-09-12 at 8.52.34 PM"/>
          <p:cNvPicPr>
            <a:picLocks noChangeAspect="1"/>
          </p:cNvPicPr>
          <p:nvPr/>
        </p:nvPicPr>
        <p:blipFill>
          <a:blip r:embed="rId1"/>
          <a:stretch>
            <a:fillRect/>
          </a:stretch>
        </p:blipFill>
        <p:spPr>
          <a:xfrm>
            <a:off x="273050" y="2509520"/>
            <a:ext cx="5364480" cy="2674620"/>
          </a:xfrm>
          <a:prstGeom prst="rect">
            <a:avLst/>
          </a:prstGeom>
        </p:spPr>
      </p:pic>
      <p:cxnSp>
        <p:nvCxnSpPr>
          <p:cNvPr id="3" name="Straight Connector 2"/>
          <p:cNvCxnSpPr/>
          <p:nvPr/>
        </p:nvCxnSpPr>
        <p:spPr>
          <a:xfrm>
            <a:off x="786130" y="3223895"/>
            <a:ext cx="2394585" cy="0"/>
          </a:xfrm>
          <a:prstGeom prst="line">
            <a:avLst/>
          </a:prstGeom>
          <a:ln w="28575" cap="flat" cmpd="sng">
            <a:solidFill>
              <a:srgbClr val="FF0000"/>
            </a:solidFill>
            <a:prstDash val="solid"/>
            <a:miter lim="800000"/>
            <a:headEnd type="none"/>
            <a:tailEnd type="none"/>
          </a:ln>
        </p:spPr>
        <p:style>
          <a:lnRef idx="2">
            <a:schemeClr val="accent1"/>
          </a:lnRef>
          <a:fillRef idx="0">
            <a:srgbClr val="FFFFFF"/>
          </a:fillRef>
          <a:effectRef idx="0">
            <a:srgbClr val="FFFFFF"/>
          </a:effectRef>
          <a:fontRef idx="minor">
            <a:schemeClr val="tx1"/>
          </a:fontRef>
        </p:style>
      </p:cxnSp>
      <p:cxnSp>
        <p:nvCxnSpPr>
          <p:cNvPr id="4" name="Straight Connector 3"/>
          <p:cNvCxnSpPr/>
          <p:nvPr/>
        </p:nvCxnSpPr>
        <p:spPr>
          <a:xfrm>
            <a:off x="2995930" y="4334510"/>
            <a:ext cx="2394585" cy="0"/>
          </a:xfrm>
          <a:prstGeom prst="line">
            <a:avLst/>
          </a:prstGeom>
          <a:ln w="28575" cap="flat" cmpd="sng">
            <a:solidFill>
              <a:srgbClr val="FF0000"/>
            </a:solidFill>
            <a:prstDash val="solid"/>
            <a:miter lim="800000"/>
            <a:headEnd type="none"/>
            <a:tailEnd type="none"/>
          </a:ln>
        </p:spPr>
        <p:style>
          <a:lnRef idx="2">
            <a:schemeClr val="accent1"/>
          </a:lnRef>
          <a:fillRef idx="0">
            <a:srgbClr val="FFFFFF"/>
          </a:fillRef>
          <a:effectRef idx="0">
            <a:srgbClr val="FFFFFF"/>
          </a:effectRef>
          <a:fontRef idx="minor">
            <a:schemeClr val="tx1"/>
          </a:fontRef>
        </p:style>
      </p:cxnSp>
      <p:sp>
        <p:nvSpPr>
          <p:cNvPr id="5" name="Text Box 4"/>
          <p:cNvSpPr txBox="1"/>
          <p:nvPr/>
        </p:nvSpPr>
        <p:spPr>
          <a:xfrm>
            <a:off x="1418590" y="2762885"/>
            <a:ext cx="1129030" cy="368300"/>
          </a:xfrm>
          <a:prstGeom prst="rect">
            <a:avLst/>
          </a:prstGeom>
          <a:noFill/>
        </p:spPr>
        <p:txBody>
          <a:bodyPr wrap="square" rtlCol="0">
            <a:spAutoFit/>
          </a:bodyPr>
          <a:p>
            <a:pPr algn="ctr"/>
            <a:r>
              <a:rPr lang="en-US">
                <a:latin typeface="Times New Roman Regular" panose="02020503050405090304" charset="0"/>
                <a:cs typeface="Times New Roman Regular" panose="02020503050405090304" charset="0"/>
              </a:rPr>
              <a:t>Train</a:t>
            </a:r>
            <a:endParaRPr lang="en-US">
              <a:latin typeface="Times New Roman Regular" panose="02020503050405090304" charset="0"/>
              <a:cs typeface="Times New Roman Regular" panose="02020503050405090304" charset="0"/>
            </a:endParaRPr>
          </a:p>
        </p:txBody>
      </p:sp>
      <p:sp>
        <p:nvSpPr>
          <p:cNvPr id="7" name="Text Box 6"/>
          <p:cNvSpPr txBox="1"/>
          <p:nvPr/>
        </p:nvSpPr>
        <p:spPr>
          <a:xfrm>
            <a:off x="3629025" y="4420235"/>
            <a:ext cx="1129030" cy="368300"/>
          </a:xfrm>
          <a:prstGeom prst="rect">
            <a:avLst/>
          </a:prstGeom>
          <a:noFill/>
        </p:spPr>
        <p:txBody>
          <a:bodyPr wrap="square" rtlCol="0">
            <a:spAutoFit/>
          </a:bodyPr>
          <a:p>
            <a:pPr algn="ctr"/>
            <a:r>
              <a:rPr lang="en-US">
                <a:latin typeface="Times New Roman Regular" panose="02020503050405090304" charset="0"/>
                <a:cs typeface="Times New Roman Regular" panose="02020503050405090304" charset="0"/>
              </a:rPr>
              <a:t>Test</a:t>
            </a:r>
            <a:endParaRPr lang="en-US">
              <a:latin typeface="Times New Roman Regular" panose="02020503050405090304" charset="0"/>
              <a:cs typeface="Times New Roman Regular" panose="02020503050405090304" charset="0"/>
            </a:endParaRPr>
          </a:p>
        </p:txBody>
      </p:sp>
      <p:sp>
        <p:nvSpPr>
          <p:cNvPr id="9" name="Text Box 8"/>
          <p:cNvSpPr txBox="1"/>
          <p:nvPr/>
        </p:nvSpPr>
        <p:spPr>
          <a:xfrm>
            <a:off x="114300" y="773430"/>
            <a:ext cx="11424285" cy="1198880"/>
          </a:xfrm>
          <a:prstGeom prst="rect">
            <a:avLst/>
          </a:prstGeom>
          <a:noFill/>
        </p:spPr>
        <p:txBody>
          <a:bodyPr wrap="square" rtlCol="0">
            <a:spAutoFit/>
          </a:bodyPr>
          <a:p>
            <a:r>
              <a:rPr lang="en-US">
                <a:latin typeface="Times New Roman Regular" panose="02020503050405090304" charset="0"/>
                <a:cs typeface="Times New Roman Regular" panose="02020503050405090304" charset="0"/>
              </a:rPr>
              <a:t>Description: Separate the train and test dataset according to the TPR. All the signals with TPR bigger than 0.012 are train set and all the signals with TPR smaller than 0.008 are test set. TPR determines the ratio of the main peak width to the heartbeat cycle width. So in train set, the heartbeat cycles are usually wide and short, while the heartbeat cycles in test set are usually </a:t>
            </a:r>
            <a:r>
              <a:rPr lang="en-US">
                <a:latin typeface="Times New Roman Regular" panose="02020503050405090304" charset="0"/>
                <a:cs typeface="Times New Roman Regular" panose="02020503050405090304" charset="0"/>
              </a:rPr>
              <a:t>narrow and tall.</a:t>
            </a:r>
            <a:endParaRPr lang="en-US">
              <a:latin typeface="Times New Roman Regular" panose="02020503050405090304" charset="0"/>
              <a:cs typeface="Times New Roman Regular" panose="02020503050405090304" charset="0"/>
            </a:endParaRPr>
          </a:p>
        </p:txBody>
      </p:sp>
      <p:sp>
        <p:nvSpPr>
          <p:cNvPr id="14" name="Text Box 13"/>
          <p:cNvSpPr txBox="1"/>
          <p:nvPr/>
        </p:nvSpPr>
        <p:spPr>
          <a:xfrm>
            <a:off x="1125855" y="5290185"/>
            <a:ext cx="4064000" cy="368300"/>
          </a:xfrm>
          <a:prstGeom prst="rect">
            <a:avLst/>
          </a:prstGeom>
          <a:noFill/>
        </p:spPr>
        <p:txBody>
          <a:bodyPr wrap="square" rtlCol="0">
            <a:spAutoFit/>
          </a:bodyPr>
          <a:p>
            <a:pPr algn="ctr"/>
            <a:r>
              <a:rPr lang="en-US">
                <a:latin typeface="Times New Roman Regular" panose="02020503050405090304" charset="0"/>
                <a:cs typeface="Times New Roman Regular" panose="02020503050405090304" charset="0"/>
              </a:rPr>
              <a:t>Separation of train and test dataset</a:t>
            </a:r>
            <a:endParaRPr lang="en-US">
              <a:latin typeface="Times New Roman Regular" panose="02020503050405090304" charset="0"/>
              <a:cs typeface="Times New Roman Regular" panose="02020503050405090304" charset="0"/>
            </a:endParaRPr>
          </a:p>
        </p:txBody>
      </p:sp>
      <p:pic>
        <p:nvPicPr>
          <p:cNvPr id="17" name="Picture 16" descr="Screenshot 2024-09-12 at 10.53.37 PM"/>
          <p:cNvPicPr>
            <a:picLocks noChangeAspect="1"/>
          </p:cNvPicPr>
          <p:nvPr/>
        </p:nvPicPr>
        <p:blipFill>
          <a:blip r:embed="rId2"/>
          <a:stretch>
            <a:fillRect/>
          </a:stretch>
        </p:blipFill>
        <p:spPr>
          <a:xfrm>
            <a:off x="5795010" y="2509520"/>
            <a:ext cx="6303645" cy="988060"/>
          </a:xfrm>
          <a:prstGeom prst="rect">
            <a:avLst/>
          </a:prstGeom>
        </p:spPr>
      </p:pic>
      <p:pic>
        <p:nvPicPr>
          <p:cNvPr id="18" name="Picture 17" descr="Screenshot 2024-09-12 at 10.54.15 PM"/>
          <p:cNvPicPr>
            <a:picLocks noChangeAspect="1"/>
          </p:cNvPicPr>
          <p:nvPr/>
        </p:nvPicPr>
        <p:blipFill>
          <a:blip r:embed="rId3"/>
          <a:stretch>
            <a:fillRect/>
          </a:stretch>
        </p:blipFill>
        <p:spPr>
          <a:xfrm>
            <a:off x="5813425" y="4089400"/>
            <a:ext cx="6285230" cy="1029335"/>
          </a:xfrm>
          <a:prstGeom prst="rect">
            <a:avLst/>
          </a:prstGeom>
        </p:spPr>
      </p:pic>
      <p:sp>
        <p:nvSpPr>
          <p:cNvPr id="20" name="Text Box 19"/>
          <p:cNvSpPr txBox="1"/>
          <p:nvPr/>
        </p:nvSpPr>
        <p:spPr>
          <a:xfrm>
            <a:off x="7117715" y="3445510"/>
            <a:ext cx="4064000" cy="368300"/>
          </a:xfrm>
          <a:prstGeom prst="rect">
            <a:avLst/>
          </a:prstGeom>
          <a:noFill/>
        </p:spPr>
        <p:txBody>
          <a:bodyPr wrap="square" rtlCol="0">
            <a:spAutoFit/>
          </a:bodyPr>
          <a:p>
            <a:pPr algn="ctr"/>
            <a:r>
              <a:rPr lang="en-US">
                <a:latin typeface="Times New Roman Regular" panose="02020503050405090304" charset="0"/>
                <a:cs typeface="Times New Roman Regular" panose="02020503050405090304" charset="0"/>
              </a:rPr>
              <a:t>Example of train signal (SV=90)</a:t>
            </a:r>
            <a:endParaRPr lang="zh-CN" altLang="en-US">
              <a:latin typeface="Times New Roman Regular" panose="02020503050405090304" charset="0"/>
              <a:cs typeface="Times New Roman Regular" panose="02020503050405090304" charset="0"/>
            </a:endParaRPr>
          </a:p>
        </p:txBody>
      </p:sp>
      <p:sp>
        <p:nvSpPr>
          <p:cNvPr id="21" name="Text Box 20"/>
          <p:cNvSpPr txBox="1"/>
          <p:nvPr/>
        </p:nvSpPr>
        <p:spPr>
          <a:xfrm>
            <a:off x="7117715" y="5212715"/>
            <a:ext cx="4064000" cy="368300"/>
          </a:xfrm>
          <a:prstGeom prst="rect">
            <a:avLst/>
          </a:prstGeom>
          <a:noFill/>
        </p:spPr>
        <p:txBody>
          <a:bodyPr wrap="square" rtlCol="0">
            <a:spAutoFit/>
          </a:bodyPr>
          <a:p>
            <a:pPr algn="ctr"/>
            <a:r>
              <a:rPr lang="en-US">
                <a:latin typeface="Times New Roman Regular" panose="02020503050405090304" charset="0"/>
                <a:cs typeface="Times New Roman Regular" panose="02020503050405090304" charset="0"/>
              </a:rPr>
              <a:t>Example of test signal </a:t>
            </a:r>
            <a:r>
              <a:rPr lang="en-US">
                <a:latin typeface="Times New Roman Regular" panose="02020503050405090304" charset="0"/>
                <a:cs typeface="Times New Roman Regular" panose="02020503050405090304" charset="0"/>
                <a:sym typeface="+mn-ea"/>
              </a:rPr>
              <a:t>(SV=90)</a:t>
            </a:r>
            <a:endParaRPr lang="en-US">
              <a:latin typeface="Times New Roman Regular" panose="02020503050405090304" charset="0"/>
              <a:cs typeface="Times New Roman Regular" panose="0202050305040509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104775" y="114300"/>
            <a:ext cx="7614920" cy="583565"/>
          </a:xfrm>
          <a:prstGeom prst="rect">
            <a:avLst/>
          </a:prstGeom>
          <a:noFill/>
        </p:spPr>
        <p:txBody>
          <a:bodyPr wrap="square" rtlCol="0">
            <a:spAutoFit/>
          </a:bodyPr>
          <a:p>
            <a:r>
              <a:rPr lang="en-US" sz="3200">
                <a:latin typeface="Times New Roman Regular" panose="02020503050405090304" charset="0"/>
                <a:cs typeface="Times New Roman Regular" panose="02020503050405090304" charset="0"/>
                <a:sym typeface="+mn-ea"/>
              </a:rPr>
              <a:t>Prediction result using Waveform signal</a:t>
            </a:r>
            <a:endParaRPr lang="en-US" sz="3200">
              <a:latin typeface="Times New Roman Regular" panose="02020503050405090304" charset="0"/>
              <a:cs typeface="Times New Roman Regular" panose="02020503050405090304" charset="0"/>
              <a:sym typeface="+mn-ea"/>
            </a:endParaRPr>
          </a:p>
        </p:txBody>
      </p:sp>
      <p:sp>
        <p:nvSpPr>
          <p:cNvPr id="3" name="Text Box 2"/>
          <p:cNvSpPr txBox="1"/>
          <p:nvPr/>
        </p:nvSpPr>
        <p:spPr>
          <a:xfrm>
            <a:off x="1026160" y="4777740"/>
            <a:ext cx="3856990" cy="368300"/>
          </a:xfrm>
          <a:prstGeom prst="rect">
            <a:avLst/>
          </a:prstGeom>
          <a:noFill/>
        </p:spPr>
        <p:txBody>
          <a:bodyPr wrap="square" rtlCol="0">
            <a:spAutoFit/>
          </a:bodyPr>
          <a:p>
            <a:pPr algn="ctr"/>
            <a:r>
              <a:rPr lang="en-US">
                <a:latin typeface="Times New Roman Regular" panose="02020503050405090304" charset="0"/>
                <a:cs typeface="Times New Roman Regular" panose="02020503050405090304" charset="0"/>
                <a:sym typeface="+mn-ea"/>
              </a:rPr>
              <a:t>Prediction result of train set</a:t>
            </a:r>
            <a:endParaRPr lang="en-US">
              <a:latin typeface="Times New Roman Regular" panose="02020503050405090304" charset="0"/>
              <a:cs typeface="Times New Roman Regular" panose="02020503050405090304" charset="0"/>
              <a:sym typeface="+mn-ea"/>
            </a:endParaRPr>
          </a:p>
        </p:txBody>
      </p:sp>
      <p:pic>
        <p:nvPicPr>
          <p:cNvPr id="4" name="Picture 3" descr="WV_train"/>
          <p:cNvPicPr>
            <a:picLocks noChangeAspect="1"/>
          </p:cNvPicPr>
          <p:nvPr/>
        </p:nvPicPr>
        <p:blipFill>
          <a:blip r:embed="rId1"/>
          <a:stretch>
            <a:fillRect/>
          </a:stretch>
        </p:blipFill>
        <p:spPr>
          <a:xfrm>
            <a:off x="104775" y="1651635"/>
            <a:ext cx="5699760" cy="3071495"/>
          </a:xfrm>
          <a:prstGeom prst="rect">
            <a:avLst/>
          </a:prstGeom>
        </p:spPr>
      </p:pic>
      <p:pic>
        <p:nvPicPr>
          <p:cNvPr id="7" name="Picture 6" descr="WV_test"/>
          <p:cNvPicPr>
            <a:picLocks noChangeAspect="1"/>
          </p:cNvPicPr>
          <p:nvPr/>
        </p:nvPicPr>
        <p:blipFill>
          <a:blip r:embed="rId2"/>
          <a:stretch>
            <a:fillRect/>
          </a:stretch>
        </p:blipFill>
        <p:spPr>
          <a:xfrm>
            <a:off x="6219190" y="1642110"/>
            <a:ext cx="5707380" cy="3077845"/>
          </a:xfrm>
          <a:prstGeom prst="rect">
            <a:avLst/>
          </a:prstGeom>
        </p:spPr>
      </p:pic>
      <p:sp>
        <p:nvSpPr>
          <p:cNvPr id="8" name="Text Box 7"/>
          <p:cNvSpPr txBox="1"/>
          <p:nvPr/>
        </p:nvSpPr>
        <p:spPr>
          <a:xfrm>
            <a:off x="7144385" y="4777740"/>
            <a:ext cx="3856990" cy="368300"/>
          </a:xfrm>
          <a:prstGeom prst="rect">
            <a:avLst/>
          </a:prstGeom>
          <a:noFill/>
        </p:spPr>
        <p:txBody>
          <a:bodyPr wrap="square" rtlCol="0">
            <a:spAutoFit/>
          </a:bodyPr>
          <a:p>
            <a:pPr algn="ctr"/>
            <a:r>
              <a:rPr lang="en-US">
                <a:latin typeface="Times New Roman Regular" panose="02020503050405090304" charset="0"/>
                <a:cs typeface="Times New Roman Regular" panose="02020503050405090304" charset="0"/>
                <a:sym typeface="+mn-ea"/>
              </a:rPr>
              <a:t>Prediction result of train set</a:t>
            </a:r>
            <a:endParaRPr lang="en-US">
              <a:latin typeface="Times New Roman Regular" panose="02020503050405090304" charset="0"/>
              <a:cs typeface="Times New Roman Regular" panose="02020503050405090304" charset="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104775" y="114300"/>
            <a:ext cx="7614920" cy="583565"/>
          </a:xfrm>
          <a:prstGeom prst="rect">
            <a:avLst/>
          </a:prstGeom>
          <a:noFill/>
        </p:spPr>
        <p:txBody>
          <a:bodyPr wrap="square" rtlCol="0">
            <a:spAutoFit/>
          </a:bodyPr>
          <a:p>
            <a:r>
              <a:rPr lang="en-US" sz="3200">
                <a:latin typeface="Times New Roman Regular" panose="02020503050405090304" charset="0"/>
                <a:cs typeface="Times New Roman Regular" panose="02020503050405090304" charset="0"/>
                <a:sym typeface="+mn-ea"/>
              </a:rPr>
              <a:t>Prediction result using Waveform signal</a:t>
            </a:r>
            <a:endParaRPr lang="en-US" sz="3200">
              <a:latin typeface="Times New Roman Regular" panose="02020503050405090304" charset="0"/>
              <a:cs typeface="Times New Roman Regular" panose="02020503050405090304" charset="0"/>
              <a:sym typeface="+mn-ea"/>
            </a:endParaRPr>
          </a:p>
        </p:txBody>
      </p:sp>
      <p:sp>
        <p:nvSpPr>
          <p:cNvPr id="3" name="Text Box 2"/>
          <p:cNvSpPr txBox="1"/>
          <p:nvPr/>
        </p:nvSpPr>
        <p:spPr>
          <a:xfrm>
            <a:off x="1026160" y="4777740"/>
            <a:ext cx="3856990" cy="368300"/>
          </a:xfrm>
          <a:prstGeom prst="rect">
            <a:avLst/>
          </a:prstGeom>
          <a:noFill/>
        </p:spPr>
        <p:txBody>
          <a:bodyPr wrap="square" rtlCol="0">
            <a:spAutoFit/>
          </a:bodyPr>
          <a:p>
            <a:pPr algn="ctr"/>
            <a:r>
              <a:rPr lang="en-US">
                <a:latin typeface="Times New Roman Regular" panose="02020503050405090304" charset="0"/>
                <a:cs typeface="Times New Roman Regular" panose="02020503050405090304" charset="0"/>
                <a:sym typeface="+mn-ea"/>
              </a:rPr>
              <a:t>Prediction result of train set</a:t>
            </a:r>
            <a:endParaRPr lang="en-US">
              <a:latin typeface="Times New Roman Regular" panose="02020503050405090304" charset="0"/>
              <a:cs typeface="Times New Roman Regular" panose="02020503050405090304" charset="0"/>
              <a:sym typeface="+mn-ea"/>
            </a:endParaRPr>
          </a:p>
        </p:txBody>
      </p:sp>
      <p:sp>
        <p:nvSpPr>
          <p:cNvPr id="8" name="Text Box 7"/>
          <p:cNvSpPr txBox="1"/>
          <p:nvPr/>
        </p:nvSpPr>
        <p:spPr>
          <a:xfrm>
            <a:off x="7144385" y="4777740"/>
            <a:ext cx="3856990" cy="368300"/>
          </a:xfrm>
          <a:prstGeom prst="rect">
            <a:avLst/>
          </a:prstGeom>
          <a:noFill/>
        </p:spPr>
        <p:txBody>
          <a:bodyPr wrap="square" rtlCol="0">
            <a:spAutoFit/>
          </a:bodyPr>
          <a:p>
            <a:pPr algn="ctr"/>
            <a:r>
              <a:rPr lang="en-US">
                <a:latin typeface="Times New Roman Regular" panose="02020503050405090304" charset="0"/>
                <a:cs typeface="Times New Roman Regular" panose="02020503050405090304" charset="0"/>
                <a:sym typeface="+mn-ea"/>
              </a:rPr>
              <a:t>Prediction result of train set</a:t>
            </a:r>
            <a:endParaRPr lang="en-US">
              <a:latin typeface="Times New Roman Regular" panose="02020503050405090304" charset="0"/>
              <a:cs typeface="Times New Roman Regular" panose="02020503050405090304" charset="0"/>
              <a:sym typeface="+mn-ea"/>
            </a:endParaRPr>
          </a:p>
        </p:txBody>
      </p:sp>
      <p:sp>
        <p:nvSpPr>
          <p:cNvPr id="9" name="Text Box 8"/>
          <p:cNvSpPr txBox="1"/>
          <p:nvPr/>
        </p:nvSpPr>
        <p:spPr>
          <a:xfrm>
            <a:off x="272415" y="5348605"/>
            <a:ext cx="11424285" cy="922020"/>
          </a:xfrm>
          <a:prstGeom prst="rect">
            <a:avLst/>
          </a:prstGeom>
          <a:noFill/>
        </p:spPr>
        <p:txBody>
          <a:bodyPr wrap="square" rtlCol="0">
            <a:spAutoFit/>
          </a:bodyPr>
          <a:p>
            <a:r>
              <a:rPr lang="en-US">
                <a:latin typeface="Times New Roman Regular" panose="02020503050405090304" charset="0"/>
                <a:cs typeface="Times New Roman Regular" panose="02020503050405090304" charset="0"/>
              </a:rPr>
              <a:t>Conclusion: The working principle of a neural network is interpolation, not extrapolation. Therefore, for an equation Y=F(a, b, c), if the value range of any variable changes between the training set and the test set, it may cause the neural network to not work properly </a:t>
            </a:r>
            <a:endParaRPr lang="en-US">
              <a:latin typeface="Times New Roman Regular" panose="02020503050405090304" charset="0"/>
              <a:cs typeface="Times New Roman Regular" panose="02020503050405090304" charset="0"/>
            </a:endParaRPr>
          </a:p>
        </p:txBody>
      </p:sp>
      <p:pic>
        <p:nvPicPr>
          <p:cNvPr id="10" name="Picture 9" descr="Screenshot 2024-09-13 at 8.31.44 AM"/>
          <p:cNvPicPr>
            <a:picLocks noChangeAspect="1"/>
          </p:cNvPicPr>
          <p:nvPr/>
        </p:nvPicPr>
        <p:blipFill>
          <a:blip r:embed="rId1"/>
          <a:stretch>
            <a:fillRect/>
          </a:stretch>
        </p:blipFill>
        <p:spPr>
          <a:xfrm>
            <a:off x="559435" y="1662430"/>
            <a:ext cx="5544820" cy="2969260"/>
          </a:xfrm>
          <a:prstGeom prst="rect">
            <a:avLst/>
          </a:prstGeom>
        </p:spPr>
      </p:pic>
      <p:pic>
        <p:nvPicPr>
          <p:cNvPr id="6" name="Picture 5" descr="ABP_test"/>
          <p:cNvPicPr>
            <a:picLocks noChangeAspect="1"/>
          </p:cNvPicPr>
          <p:nvPr/>
        </p:nvPicPr>
        <p:blipFill>
          <a:blip r:embed="rId2"/>
          <a:stretch>
            <a:fillRect/>
          </a:stretch>
        </p:blipFill>
        <p:spPr>
          <a:xfrm>
            <a:off x="6522720" y="1662430"/>
            <a:ext cx="5387340" cy="291211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4064000" y="3013710"/>
            <a:ext cx="4064000" cy="829945"/>
          </a:xfrm>
          <a:prstGeom prst="rect">
            <a:avLst/>
          </a:prstGeom>
          <a:noFill/>
        </p:spPr>
        <p:txBody>
          <a:bodyPr wrap="square" rtlCol="0">
            <a:spAutoFit/>
          </a:bodyPr>
          <a:p>
            <a:pPr algn="ctr"/>
            <a:r>
              <a:rPr lang="en-US" sz="4800">
                <a:latin typeface="Times New Roman Regular" panose="02020503050405090304" charset="0"/>
                <a:cs typeface="Times New Roman Regular" panose="02020503050405090304" charset="0"/>
              </a:rPr>
              <a:t>Thanks</a:t>
            </a:r>
            <a:endParaRPr lang="en-US" sz="4800">
              <a:latin typeface="Times New Roman Regular" panose="02020503050405090304" charset="0"/>
              <a:cs typeface="Times New Roman Regular" panose="02020503050405090304" charset="0"/>
            </a:endParaRPr>
          </a:p>
        </p:txBody>
      </p:sp>
    </p:spTree>
  </p:cSld>
  <p:clrMapOvr>
    <a:masterClrMapping/>
  </p:clrMapOvr>
</p:sld>
</file>

<file path=ppt/tags/tag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1074</Words>
  <Application>WPS Presentation</Application>
  <PresentationFormat>宽屏</PresentationFormat>
  <Paragraphs>39</Paragraphs>
  <Slides>6</Slides>
  <Notes>4</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6</vt:i4>
      </vt:variant>
    </vt:vector>
  </HeadingPairs>
  <TitlesOfParts>
    <vt:vector size="22" baseType="lpstr">
      <vt:lpstr>Arial</vt:lpstr>
      <vt:lpstr>SimSun</vt:lpstr>
      <vt:lpstr>Wingdings</vt:lpstr>
      <vt:lpstr>Times New Roman</vt:lpstr>
      <vt:lpstr>Times New Roman Regular</vt:lpstr>
      <vt:lpstr>Microsoft YaHei</vt:lpstr>
      <vt:lpstr>汉仪旗黑</vt:lpstr>
      <vt:lpstr>Arial Unicode MS</vt:lpstr>
      <vt:lpstr>等线 Light</vt:lpstr>
      <vt:lpstr>苹方-简</vt:lpstr>
      <vt:lpstr>等线</vt:lpstr>
      <vt:lpstr>Calibri</vt:lpstr>
      <vt:lpstr>Helvetica Neue</vt:lpstr>
      <vt:lpstr>宋体-简</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 一达</dc:creator>
  <cp:lastModifiedBy>WPS_1725666090</cp:lastModifiedBy>
  <cp:revision>28</cp:revision>
  <dcterms:created xsi:type="dcterms:W3CDTF">2024-09-13T15:09:54Z</dcterms:created>
  <dcterms:modified xsi:type="dcterms:W3CDTF">2024-09-13T15:09:54Z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F6545C7D6336EB37C255E46665F55A63_43</vt:lpwstr>
  </property>
  <property fmtid="{D5CDD505-2E9C-101B-9397-08002B2CF9AE}" pid="3" name="KSOProductBuildVer">
    <vt:lpwstr>1033-6.10.0.8196</vt:lpwstr>
  </property>
</Properties>
</file>

<file path=docProps/thumbnail.jpeg>
</file>